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9" r:id="rId3"/>
  </p:sldMasterIdLst>
  <p:notesMasterIdLst>
    <p:notesMasterId r:id="rId6"/>
  </p:notesMasterIdLst>
  <p:sldIdLst>
    <p:sldId id="256" r:id="rId4"/>
    <p:sldId id="257" r:id="rId5"/>
    <p:sldId id="260" r:id="rId7"/>
    <p:sldId id="295" r:id="rId8"/>
    <p:sldId id="258" r:id="rId9"/>
    <p:sldId id="261" r:id="rId10"/>
    <p:sldId id="296" r:id="rId11"/>
    <p:sldId id="299" r:id="rId12"/>
    <p:sldId id="298" r:id="rId13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09" autoAdjust="0"/>
    <p:restoredTop sz="93704" autoAdjust="0"/>
  </p:normalViewPr>
  <p:slideViewPr>
    <p:cSldViewPr snapToGrid="0" snapToObjects="1">
      <p:cViewPr>
        <p:scale>
          <a:sx n="66" d="100"/>
          <a:sy n="66" d="100"/>
        </p:scale>
        <p:origin x="1364" y="868"/>
      </p:cViewPr>
      <p:guideLst/>
    </p:cSldViewPr>
  </p:slideViewPr>
  <p:outlineViewPr>
    <p:cViewPr>
      <p:scale>
        <a:sx n="33" d="100"/>
        <a:sy n="33" d="100"/>
      </p:scale>
      <p:origin x="0" y="-65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2428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3854207677165"/>
          <c:y val="0.0257812484140472"/>
          <c:w val="0.632291707677165"/>
          <c:h val="0.94843750317190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0.82</c:v>
                </c:pt>
                <c:pt idx="1">
                  <c:v>0.32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3854207677165"/>
          <c:y val="0.0257812484140472"/>
          <c:w val="0.632291707677165"/>
          <c:h val="0.94843750317190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0.47</c:v>
                </c:pt>
                <c:pt idx="1">
                  <c:v>0.53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3854207677165"/>
          <c:y val="0.0257812484140472"/>
          <c:w val="0.632291707677165"/>
          <c:h val="0.94843750317190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  <a:miter lim="800000"/>
              </a:ln>
              <a:effectLst/>
            </c:spPr>
          </c:dPt>
          <c:dPt>
            <c:idx val="1"/>
            <c:bubble3D val="0"/>
            <c:explosion val="0"/>
            <c:spPr>
              <a:noFill/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0.21</c:v>
                </c:pt>
                <c:pt idx="1">
                  <c:v>0.79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1735138" y="2152742"/>
            <a:ext cx="8721725" cy="1892300"/>
          </a:xfrm>
          <a:prstGeom prst="rect">
            <a:avLst/>
          </a:prstGeom>
        </p:spPr>
        <p:txBody>
          <a:bodyPr/>
          <a:lstStyle>
            <a:lvl1pPr algn="ctr">
              <a:defRPr lang="zh-CN" altLang="en-US" sz="7200" b="1" dirty="0">
                <a:blipFill dpi="0" rotWithShape="1">
                  <a:blip r:embed="rId2"/>
                  <a:srcRect/>
                  <a:tile tx="0" ty="0" sx="100000" sy="100000" flip="none" algn="tl"/>
                </a:blipFill>
              </a:defRPr>
            </a:lvl1pPr>
          </a:lstStyle>
          <a:p>
            <a:pPr marL="0" lvl="0" indent="0" algn="ctr">
              <a:buNone/>
            </a:pPr>
            <a:endParaRPr lang="zh-CN" altLang="en-US" dirty="0"/>
          </a:p>
        </p:txBody>
      </p:sp>
      <p:sp>
        <p:nvSpPr>
          <p:cNvPr id="10" name="文本占位符 4"/>
          <p:cNvSpPr>
            <a:spLocks noGrp="1"/>
          </p:cNvSpPr>
          <p:nvPr>
            <p:ph type="body" sz="quarter" idx="12"/>
          </p:nvPr>
        </p:nvSpPr>
        <p:spPr>
          <a:xfrm>
            <a:off x="4371603" y="1397642"/>
            <a:ext cx="3448794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lang="zh-CN" altLang="en-US" sz="3200" dirty="0"/>
            </a:lvl1pPr>
          </a:lstStyle>
          <a:p>
            <a:pPr marL="0" lvl="0" algn="ctr" defTabSz="913765"/>
            <a:endParaRPr lang="zh-CN" altLang="en-US" dirty="0"/>
          </a:p>
        </p:txBody>
      </p:sp>
      <p:sp>
        <p:nvSpPr>
          <p:cNvPr id="16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3638550" y="4349277"/>
            <a:ext cx="4914902" cy="3139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/>
          <a:lstStyle>
            <a:lvl1pPr marL="0" indent="0" algn="ctr">
              <a:buNone/>
              <a:defRPr lang="zh-CN" altLang="en-US" sz="1600" baseline="0" dirty="0">
                <a:solidFill>
                  <a:schemeClr val="bg1"/>
                </a:solidFill>
                <a:cs typeface="+mn-ea"/>
              </a:defRPr>
            </a:lvl1pPr>
          </a:lstStyle>
          <a:p>
            <a:pPr marL="228600" lvl="0" indent="-228600" algn="ctr"/>
            <a:endParaRPr lang="zh-CN" altLang="en-US" dirty="0"/>
          </a:p>
        </p:txBody>
      </p:sp>
      <p:sp>
        <p:nvSpPr>
          <p:cNvPr id="17" name="文本占位符 4"/>
          <p:cNvSpPr>
            <a:spLocks noGrp="1"/>
          </p:cNvSpPr>
          <p:nvPr>
            <p:ph type="body" sz="quarter" idx="14"/>
          </p:nvPr>
        </p:nvSpPr>
        <p:spPr>
          <a:xfrm>
            <a:off x="3638550" y="4700503"/>
            <a:ext cx="4914902" cy="3139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/>
          <a:lstStyle>
            <a:lvl1pPr marL="0" indent="0" algn="ctr">
              <a:buNone/>
              <a:defRPr lang="zh-CN" altLang="en-US" sz="1600" baseline="0" dirty="0">
                <a:solidFill>
                  <a:schemeClr val="bg1"/>
                </a:solidFill>
                <a:cs typeface="+mn-ea"/>
              </a:defRPr>
            </a:lvl1pPr>
          </a:lstStyle>
          <a:p>
            <a:pPr marL="228600" lvl="0" indent="-228600" algn="ctr"/>
            <a:endParaRPr lang="zh-CN" altLang="en-US" dirty="0"/>
          </a:p>
        </p:txBody>
      </p:sp>
      <p:sp>
        <p:nvSpPr>
          <p:cNvPr id="22" name="矩形 21"/>
          <p:cNvSpPr/>
          <p:nvPr userDrawn="1"/>
        </p:nvSpPr>
        <p:spPr>
          <a:xfrm rot="5400000">
            <a:off x="5854700" y="520700"/>
            <a:ext cx="457200" cy="1221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Century Gothic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panose="020B050302020402020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背景图片素材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</a:rPr>
              <a:t>点击</a:t>
            </a:r>
            <a:r>
              <a:rPr kumimoji="1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Logo</a:t>
            </a:r>
            <a:r>
              <a:rPr kumimoji="1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</a:rPr>
              <a:t>获取更多优质模板（放映模式）</a:t>
            </a:r>
            <a:endParaRPr kumimoji="1" lang="zh-CN" altLang="en-US" sz="1335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微软雅黑" panose="020B0503020204020204" charset="-122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dc.office.msn.com.cn/t/83/E048C0F1BEBFCE34915F37209150FDFE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361" b="31653"/>
          <a:stretch>
            <a:fillRect/>
          </a:stretch>
        </p:blipFill>
        <p:spPr bwMode="auto">
          <a:xfrm>
            <a:off x="0" y="1899"/>
            <a:ext cx="12192000" cy="342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 userDrawn="1"/>
        </p:nvSpPr>
        <p:spPr>
          <a:xfrm rot="5400000">
            <a:off x="5854700" y="520700"/>
            <a:ext cx="457200" cy="1221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 userDrawn="1"/>
        </p:nvSpPr>
        <p:spPr>
          <a:xfrm>
            <a:off x="1016000" y="1485900"/>
            <a:ext cx="3886200" cy="3886200"/>
          </a:xfrm>
          <a:prstGeom prst="ellipse">
            <a:avLst/>
          </a:prstGeom>
          <a:ln w="1174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1981465" y="2862794"/>
            <a:ext cx="1955270" cy="914400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>
          <a:xfrm>
            <a:off x="5245099" y="3991505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8678110" y="3991505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5245099" y="5033754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dc.office.msn.com.cn/t/83/E048C0F1BEBFCE34915F37209150FDFE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361" b="31653"/>
          <a:stretch>
            <a:fillRect/>
          </a:stretch>
        </p:blipFill>
        <p:spPr bwMode="auto">
          <a:xfrm>
            <a:off x="0" y="1899"/>
            <a:ext cx="12192000" cy="342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 userDrawn="1"/>
        </p:nvSpPr>
        <p:spPr>
          <a:xfrm rot="5400000">
            <a:off x="5854700" y="520700"/>
            <a:ext cx="457200" cy="1221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 userDrawn="1"/>
        </p:nvSpPr>
        <p:spPr>
          <a:xfrm>
            <a:off x="1016000" y="1485900"/>
            <a:ext cx="3886200" cy="3886200"/>
          </a:xfrm>
          <a:prstGeom prst="ellipse">
            <a:avLst/>
          </a:prstGeom>
          <a:ln w="1174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1981465" y="2862794"/>
            <a:ext cx="1955270" cy="914400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>
          <a:xfrm>
            <a:off x="5245099" y="3991505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8678110" y="3991505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5245099" y="5033754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4"/>
          </p:nvPr>
        </p:nvSpPr>
        <p:spPr>
          <a:xfrm>
            <a:off x="8678110" y="5033754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dc.office.msn.com.cn/t/83/E048C0F1BEBFCE34915F37209150FDFE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361" b="31653"/>
          <a:stretch>
            <a:fillRect/>
          </a:stretch>
        </p:blipFill>
        <p:spPr bwMode="auto">
          <a:xfrm>
            <a:off x="0" y="1899"/>
            <a:ext cx="12192000" cy="342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 userDrawn="1"/>
        </p:nvSpPr>
        <p:spPr>
          <a:xfrm rot="5400000">
            <a:off x="5854700" y="520700"/>
            <a:ext cx="457200" cy="1221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 userDrawn="1"/>
        </p:nvSpPr>
        <p:spPr>
          <a:xfrm>
            <a:off x="1016000" y="1485900"/>
            <a:ext cx="3886200" cy="3886200"/>
          </a:xfrm>
          <a:prstGeom prst="ellipse">
            <a:avLst/>
          </a:prstGeom>
          <a:ln w="1174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/>
          </p:nvPr>
        </p:nvSpPr>
        <p:spPr>
          <a:xfrm>
            <a:off x="5245099" y="3991504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8678110" y="3991504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5245099" y="5357774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5245099" y="4674639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8678110" y="4674639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14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1981465" y="2862794"/>
            <a:ext cx="1955270" cy="914400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dc.office.msn.com.cn/t/83/E048C0F1BEBFCE34915F37209150FDFE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361" b="31653"/>
          <a:stretch>
            <a:fillRect/>
          </a:stretch>
        </p:blipFill>
        <p:spPr bwMode="auto">
          <a:xfrm>
            <a:off x="0" y="1899"/>
            <a:ext cx="12192000" cy="342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 userDrawn="1"/>
        </p:nvSpPr>
        <p:spPr>
          <a:xfrm rot="5400000">
            <a:off x="5854700" y="520700"/>
            <a:ext cx="457200" cy="1221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 userDrawn="1"/>
        </p:nvSpPr>
        <p:spPr>
          <a:xfrm>
            <a:off x="1016000" y="1485900"/>
            <a:ext cx="3886200" cy="3886200"/>
          </a:xfrm>
          <a:prstGeom prst="ellipse">
            <a:avLst/>
          </a:prstGeom>
          <a:ln w="1174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/>
          </p:nvPr>
        </p:nvSpPr>
        <p:spPr>
          <a:xfrm>
            <a:off x="5245099" y="3991504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8678110" y="3991504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5245099" y="5357774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4"/>
          </p:nvPr>
        </p:nvSpPr>
        <p:spPr>
          <a:xfrm>
            <a:off x="8678110" y="5357774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5245099" y="4674639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8678110" y="4674639"/>
            <a:ext cx="3170990" cy="46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14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1981465" y="2862794"/>
            <a:ext cx="1955270" cy="914400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812800" y="0"/>
            <a:ext cx="1981200" cy="332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 rot="5400000">
            <a:off x="5854700" y="520700"/>
            <a:ext cx="457200" cy="1221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2405594"/>
            <a:ext cx="1955270" cy="914400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2794000" y="2405594"/>
            <a:ext cx="6946766" cy="914400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812800" y="0"/>
            <a:ext cx="1066800" cy="88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 rot="5400000">
            <a:off x="5854700" y="520700"/>
            <a:ext cx="457200" cy="1221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212727"/>
            <a:ext cx="1066800" cy="427037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1879599" y="212727"/>
            <a:ext cx="4741333" cy="427037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812800" y="0"/>
            <a:ext cx="1066800" cy="88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 rot="5400000">
            <a:off x="5854700" y="520700"/>
            <a:ext cx="457200" cy="1221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212727"/>
            <a:ext cx="1066800" cy="427037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1879599" y="212727"/>
            <a:ext cx="4741333" cy="427037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812800" y="0"/>
            <a:ext cx="1066800" cy="88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 rot="5400000">
            <a:off x="5854700" y="520700"/>
            <a:ext cx="457200" cy="1221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212727"/>
            <a:ext cx="1066800" cy="427037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1879599" y="212727"/>
            <a:ext cx="4741333" cy="427037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学期总结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zh-CN" altLang="en-US" dirty="0">
                <a:sym typeface="+mn-lt"/>
              </a:rPr>
              <a:t>指导老师：</a:t>
            </a:r>
            <a:r>
              <a:rPr dirty="0">
                <a:sym typeface="+mn-lt"/>
              </a:rPr>
              <a:t>彭敏</a:t>
            </a:r>
            <a:r>
              <a:rPr lang="en-US" altLang="zh-CN" dirty="0">
                <a:sym typeface="+mn-lt"/>
              </a:rPr>
              <a:t>  </a:t>
            </a:r>
            <a:r>
              <a:rPr lang="zh-CN" altLang="en-US" dirty="0">
                <a:sym typeface="+mn-lt"/>
              </a:rPr>
              <a:t>报告人：</a:t>
            </a:r>
            <a:r>
              <a:rPr dirty="0">
                <a:sym typeface="+mn-lt"/>
              </a:rPr>
              <a:t>梁达昌</a:t>
            </a:r>
            <a:endParaRPr dirty="0">
              <a:sym typeface="+mn-lt"/>
            </a:endParaRPr>
          </a:p>
          <a:p>
            <a:pPr algn="ctr"/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ctr"/>
            <a:r>
              <a:rPr lang="en-US" altLang="zh-CN" dirty="0">
                <a:sym typeface="+mn-lt"/>
              </a:rPr>
              <a:t>PRESENTED BY Steven</a:t>
            </a:r>
            <a:endParaRPr lang="en-US" altLang="zh-CN" dirty="0">
              <a:sym typeface="+mn-lt"/>
            </a:endParaRPr>
          </a:p>
          <a:p>
            <a:pPr algn="ctr"/>
            <a:endParaRPr lang="zh-CN" altLang="en-US" dirty="0"/>
          </a:p>
        </p:txBody>
      </p:sp>
      <p:sp>
        <p:nvSpPr>
          <p:cNvPr id="7" name="文本占位符 6"/>
          <p:cNvSpPr/>
          <p:nvPr>
            <p:ph type="body" sz="quarter" idx="12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 dir="ou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7298054" y="3965469"/>
            <a:ext cx="3170990" cy="466195"/>
          </a:xfrm>
        </p:spPr>
        <p:txBody>
          <a:bodyPr/>
          <a:lstStyle/>
          <a:p>
            <a:r>
              <a:rPr lang="en-US" altLang="zh-CN" dirty="0"/>
              <a:t>01 </a:t>
            </a:r>
            <a:r>
              <a:rPr lang="zh-CN" altLang="en-US" dirty="0">
                <a:cs typeface="+mn-ea"/>
                <a:sym typeface="+mn-lt"/>
              </a:rPr>
              <a:t>学期总结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7298054" y="5416829"/>
            <a:ext cx="3170990" cy="466195"/>
          </a:xfrm>
        </p:spPr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>
                <a:cs typeface="+mn-ea"/>
                <a:sym typeface="+mn-lt"/>
              </a:rPr>
              <a:t>下学期展望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7298054" y="4674004"/>
            <a:ext cx="3170990" cy="466195"/>
          </a:xfrm>
        </p:spPr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>
                <a:cs typeface="+mn-ea"/>
                <a:sym typeface="+mn-lt"/>
              </a:rPr>
              <a:t>寒假安排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1981465" y="2828928"/>
            <a:ext cx="1794668" cy="914400"/>
          </a:xfrm>
        </p:spPr>
        <p:txBody>
          <a:bodyPr/>
          <a:lstStyle/>
          <a:p>
            <a:r>
              <a:rPr lang="zh-CN" altLang="en-US" dirty="0"/>
              <a:t>目录</a:t>
            </a:r>
            <a:endParaRPr lang="en-US" altLang="zh-CN" dirty="0"/>
          </a:p>
          <a:p>
            <a:r>
              <a:rPr lang="en-US" altLang="zh-CN" sz="2400" dirty="0"/>
              <a:t>CONTENT</a:t>
            </a:r>
            <a:endParaRPr lang="zh-CN" altLang="en-US" sz="2400" dirty="0"/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学期总结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 dir="ou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同心圆 12"/>
          <p:cNvSpPr/>
          <p:nvPr/>
        </p:nvSpPr>
        <p:spPr>
          <a:xfrm>
            <a:off x="1622735" y="1654494"/>
            <a:ext cx="2288556" cy="2288556"/>
          </a:xfrm>
          <a:prstGeom prst="donut">
            <a:avLst>
              <a:gd name="adj" fmla="val 8506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同心圆 13"/>
          <p:cNvSpPr/>
          <p:nvPr/>
        </p:nvSpPr>
        <p:spPr>
          <a:xfrm>
            <a:off x="5066975" y="1654494"/>
            <a:ext cx="2288556" cy="2288556"/>
          </a:xfrm>
          <a:prstGeom prst="donut">
            <a:avLst>
              <a:gd name="adj" fmla="val 8506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同心圆 14"/>
          <p:cNvSpPr/>
          <p:nvPr/>
        </p:nvSpPr>
        <p:spPr>
          <a:xfrm>
            <a:off x="8511215" y="1654494"/>
            <a:ext cx="2288556" cy="2288556"/>
          </a:xfrm>
          <a:prstGeom prst="donut">
            <a:avLst>
              <a:gd name="adj" fmla="val 8506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学期总结</a:t>
            </a:r>
            <a:endParaRPr lang="zh-CN" altLang="en-US" dirty="0"/>
          </a:p>
        </p:txBody>
      </p:sp>
      <p:graphicFrame>
        <p:nvGraphicFramePr>
          <p:cNvPr id="7" name="图表 6"/>
          <p:cNvGraphicFramePr/>
          <p:nvPr/>
        </p:nvGraphicFramePr>
        <p:xfrm>
          <a:off x="812800" y="1495965"/>
          <a:ext cx="3908426" cy="26056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1" name="图表 10"/>
          <p:cNvGraphicFramePr/>
          <p:nvPr/>
        </p:nvGraphicFramePr>
        <p:xfrm>
          <a:off x="4257040" y="1495964"/>
          <a:ext cx="3908426" cy="26056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图表 11"/>
          <p:cNvGraphicFramePr/>
          <p:nvPr/>
        </p:nvGraphicFramePr>
        <p:xfrm>
          <a:off x="9713595" y="882015"/>
          <a:ext cx="251460" cy="19500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5531161" y="2414051"/>
            <a:ext cx="1247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47%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031764" y="2414051"/>
            <a:ext cx="122237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 1%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143284" y="2414051"/>
            <a:ext cx="1247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82%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426274" y="4214808"/>
            <a:ext cx="2525395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Network Monitoring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舆情项目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383459" y="4861139"/>
            <a:ext cx="2611025" cy="970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08965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cs typeface="+mn-ea"/>
                <a:sym typeface="+mn-lt"/>
              </a:rPr>
              <a:t>初步了解了整个项目的流程，对其中涉及的各个知识得到了一些学习，比如多模式匹配的</a:t>
            </a:r>
            <a:r>
              <a:rPr lang="en-US" altLang="zh-CN" sz="1100" dirty="0">
                <a:solidFill>
                  <a:schemeClr val="bg1"/>
                </a:solidFill>
                <a:cs typeface="+mn-ea"/>
                <a:sym typeface="+mn-lt"/>
              </a:rPr>
              <a:t>ac</a:t>
            </a:r>
            <a:r>
              <a:rPr lang="zh-CN" altLang="en-US" sz="1100" dirty="0">
                <a:solidFill>
                  <a:schemeClr val="bg1"/>
                </a:solidFill>
                <a:cs typeface="+mn-ea"/>
                <a:sym typeface="+mn-lt"/>
              </a:rPr>
              <a:t>自动机算法</a:t>
            </a:r>
            <a:r>
              <a:rPr lang="en-US" altLang="zh-CN" sz="1100" dirty="0">
                <a:solidFill>
                  <a:schemeClr val="bg1"/>
                </a:solidFill>
                <a:cs typeface="+mn-ea"/>
                <a:sym typeface="+mn-lt"/>
              </a:rPr>
              <a:t>,mongo</a:t>
            </a:r>
            <a:r>
              <a:rPr lang="zh-CN" altLang="en-US" sz="1100" dirty="0">
                <a:solidFill>
                  <a:schemeClr val="bg1"/>
                </a:solidFill>
                <a:cs typeface="+mn-ea"/>
                <a:sym typeface="+mn-lt"/>
              </a:rPr>
              <a:t>数据库的一些常用命令。</a:t>
            </a:r>
            <a:endParaRPr lang="zh-CN" altLang="en-US" sz="11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996544" y="4214808"/>
            <a:ext cx="2392045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Text categorization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文本分类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887054" y="4861139"/>
            <a:ext cx="2611025" cy="1190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08965">
              <a:lnSpc>
                <a:spcPct val="130000"/>
              </a:lnSpc>
            </a:pPr>
            <a:r>
              <a:rPr lang="zh-CN" sz="1100" dirty="0">
                <a:solidFill>
                  <a:schemeClr val="bg1"/>
                </a:solidFill>
                <a:cs typeface="+mn-ea"/>
                <a:sym typeface="+mn-lt"/>
              </a:rPr>
              <a:t>对机器学习进行初步了解，对</a:t>
            </a:r>
            <a:r>
              <a:rPr lang="en-US" altLang="zh-CN" sz="1100" dirty="0">
                <a:solidFill>
                  <a:schemeClr val="bg1"/>
                </a:solidFill>
                <a:cs typeface="+mn-ea"/>
                <a:sym typeface="+mn-lt"/>
              </a:rPr>
              <a:t>sklearn</a:t>
            </a:r>
            <a:r>
              <a:rPr lang="zh-CN" altLang="en-US" sz="1100" dirty="0">
                <a:solidFill>
                  <a:schemeClr val="bg1"/>
                </a:solidFill>
                <a:cs typeface="+mn-ea"/>
                <a:sym typeface="+mn-lt"/>
              </a:rPr>
              <a:t>的库会一些的调用，进行简单的文本分类任务 </a:t>
            </a:r>
            <a:r>
              <a:rPr lang="en-US" altLang="zh-CN" sz="1100" dirty="0">
                <a:solidFill>
                  <a:schemeClr val="bg1"/>
                </a:solidFill>
                <a:cs typeface="+mn-ea"/>
                <a:sym typeface="+mn-lt"/>
              </a:rPr>
              <a:t>,</a:t>
            </a:r>
            <a:r>
              <a:rPr lang="zh-CN" altLang="en-US" sz="1100" dirty="0">
                <a:solidFill>
                  <a:schemeClr val="bg1"/>
                </a:solidFill>
                <a:cs typeface="+mn-ea"/>
                <a:sym typeface="+mn-lt"/>
              </a:rPr>
              <a:t>也可以进行稍微简单的调参。对特征提取，样本不均衡等问题还需要更深入研究 。</a:t>
            </a:r>
            <a:endParaRPr lang="en-US" altLang="zh-CN" sz="11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761759" y="4214808"/>
            <a:ext cx="1868805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Paper Reading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文档及文献阅读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390649" y="4861139"/>
            <a:ext cx="2611025" cy="75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08965">
              <a:lnSpc>
                <a:spcPct val="130000"/>
              </a:lnSpc>
            </a:pPr>
            <a:r>
              <a:rPr lang="zh-CN" sz="1100" dirty="0">
                <a:solidFill>
                  <a:schemeClr val="bg1"/>
                </a:solidFill>
                <a:cs typeface="+mn-ea"/>
                <a:sym typeface="+mn-lt"/>
              </a:rPr>
              <a:t>对各个官方文档以及一些经典文章的阅读太少，自己的实现能力太差，这部分希望在下学期能够提高</a:t>
            </a:r>
            <a:r>
              <a:rPr lang="zh-CN" altLang="en-US" sz="1100" dirty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zh-CN" altLang="en-US" sz="11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寒假安排</a:t>
            </a:r>
            <a:endParaRPr lang="zh-CN" altLang="en-US" dirty="0"/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寒假安排</a:t>
            </a:r>
            <a:endParaRPr lang="zh-CN" altLang="en-US" dirty="0"/>
          </a:p>
        </p:txBody>
      </p:sp>
      <p:sp>
        <p:nvSpPr>
          <p:cNvPr id="11" name="任意多边形 10"/>
          <p:cNvSpPr/>
          <p:nvPr/>
        </p:nvSpPr>
        <p:spPr>
          <a:xfrm>
            <a:off x="1977867" y="1109132"/>
            <a:ext cx="8480569" cy="4974037"/>
          </a:xfrm>
          <a:custGeom>
            <a:avLst/>
            <a:gdLst>
              <a:gd name="connsiteX0" fmla="*/ 1612900 w 9224434"/>
              <a:gd name="connsiteY0" fmla="*/ 0 h 5410330"/>
              <a:gd name="connsiteX1" fmla="*/ 3225800 w 9224434"/>
              <a:gd name="connsiteY1" fmla="*/ 1612900 h 5410330"/>
              <a:gd name="connsiteX2" fmla="*/ 3099051 w 9224434"/>
              <a:gd name="connsiteY2" fmla="*/ 2240714 h 5410330"/>
              <a:gd name="connsiteX3" fmla="*/ 3078950 w 9224434"/>
              <a:gd name="connsiteY3" fmla="*/ 2282440 h 5410330"/>
              <a:gd name="connsiteX4" fmla="*/ 3148340 w 9224434"/>
              <a:gd name="connsiteY4" fmla="*/ 2257043 h 5410330"/>
              <a:gd name="connsiteX5" fmla="*/ 3627967 w 9224434"/>
              <a:gd name="connsiteY5" fmla="*/ 2184530 h 5410330"/>
              <a:gd name="connsiteX6" fmla="*/ 4107594 w 9224434"/>
              <a:gd name="connsiteY6" fmla="*/ 2257043 h 5410330"/>
              <a:gd name="connsiteX7" fmla="*/ 4120450 w 9224434"/>
              <a:gd name="connsiteY7" fmla="*/ 2261748 h 5410330"/>
              <a:gd name="connsiteX8" fmla="*/ 4110317 w 9224434"/>
              <a:gd name="connsiteY8" fmla="*/ 2240714 h 5410330"/>
              <a:gd name="connsiteX9" fmla="*/ 3983567 w 9224434"/>
              <a:gd name="connsiteY9" fmla="*/ 1612900 h 5410330"/>
              <a:gd name="connsiteX10" fmla="*/ 5596467 w 9224434"/>
              <a:gd name="connsiteY10" fmla="*/ 0 h 5410330"/>
              <a:gd name="connsiteX11" fmla="*/ 7209367 w 9224434"/>
              <a:gd name="connsiteY11" fmla="*/ 1612900 h 5410330"/>
              <a:gd name="connsiteX12" fmla="*/ 7082617 w 9224434"/>
              <a:gd name="connsiteY12" fmla="*/ 2240714 h 5410330"/>
              <a:gd name="connsiteX13" fmla="*/ 7062517 w 9224434"/>
              <a:gd name="connsiteY13" fmla="*/ 2282440 h 5410330"/>
              <a:gd name="connsiteX14" fmla="*/ 7131907 w 9224434"/>
              <a:gd name="connsiteY14" fmla="*/ 2257043 h 5410330"/>
              <a:gd name="connsiteX15" fmla="*/ 7611534 w 9224434"/>
              <a:gd name="connsiteY15" fmla="*/ 2184530 h 5410330"/>
              <a:gd name="connsiteX16" fmla="*/ 9224434 w 9224434"/>
              <a:gd name="connsiteY16" fmla="*/ 3797430 h 5410330"/>
              <a:gd name="connsiteX17" fmla="*/ 7611534 w 9224434"/>
              <a:gd name="connsiteY17" fmla="*/ 5410330 h 5410330"/>
              <a:gd name="connsiteX18" fmla="*/ 5998634 w 9224434"/>
              <a:gd name="connsiteY18" fmla="*/ 3797430 h 5410330"/>
              <a:gd name="connsiteX19" fmla="*/ 6125384 w 9224434"/>
              <a:gd name="connsiteY19" fmla="*/ 3169617 h 5410330"/>
              <a:gd name="connsiteX20" fmla="*/ 6145485 w 9224434"/>
              <a:gd name="connsiteY20" fmla="*/ 3127890 h 5410330"/>
              <a:gd name="connsiteX21" fmla="*/ 6076094 w 9224434"/>
              <a:gd name="connsiteY21" fmla="*/ 3153287 h 5410330"/>
              <a:gd name="connsiteX22" fmla="*/ 5596467 w 9224434"/>
              <a:gd name="connsiteY22" fmla="*/ 3225800 h 5410330"/>
              <a:gd name="connsiteX23" fmla="*/ 5116840 w 9224434"/>
              <a:gd name="connsiteY23" fmla="*/ 3153287 h 5410330"/>
              <a:gd name="connsiteX24" fmla="*/ 5103985 w 9224434"/>
              <a:gd name="connsiteY24" fmla="*/ 3148582 h 5410330"/>
              <a:gd name="connsiteX25" fmla="*/ 5114118 w 9224434"/>
              <a:gd name="connsiteY25" fmla="*/ 3169617 h 5410330"/>
              <a:gd name="connsiteX26" fmla="*/ 5240867 w 9224434"/>
              <a:gd name="connsiteY26" fmla="*/ 3797430 h 5410330"/>
              <a:gd name="connsiteX27" fmla="*/ 3627967 w 9224434"/>
              <a:gd name="connsiteY27" fmla="*/ 5410330 h 5410330"/>
              <a:gd name="connsiteX28" fmla="*/ 2015067 w 9224434"/>
              <a:gd name="connsiteY28" fmla="*/ 3797430 h 5410330"/>
              <a:gd name="connsiteX29" fmla="*/ 2141817 w 9224434"/>
              <a:gd name="connsiteY29" fmla="*/ 3169617 h 5410330"/>
              <a:gd name="connsiteX30" fmla="*/ 2161918 w 9224434"/>
              <a:gd name="connsiteY30" fmla="*/ 3127890 h 5410330"/>
              <a:gd name="connsiteX31" fmla="*/ 2092528 w 9224434"/>
              <a:gd name="connsiteY31" fmla="*/ 3153287 h 5410330"/>
              <a:gd name="connsiteX32" fmla="*/ 1612900 w 9224434"/>
              <a:gd name="connsiteY32" fmla="*/ 3225800 h 5410330"/>
              <a:gd name="connsiteX33" fmla="*/ 0 w 9224434"/>
              <a:gd name="connsiteY33" fmla="*/ 1612900 h 5410330"/>
              <a:gd name="connsiteX34" fmla="*/ 1612900 w 9224434"/>
              <a:gd name="connsiteY34" fmla="*/ 0 h 5410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224434" h="5410330">
                <a:moveTo>
                  <a:pt x="1612900" y="0"/>
                </a:moveTo>
                <a:cubicBezTo>
                  <a:pt x="2503680" y="0"/>
                  <a:pt x="3225800" y="722120"/>
                  <a:pt x="3225800" y="1612900"/>
                </a:cubicBezTo>
                <a:cubicBezTo>
                  <a:pt x="3225800" y="1835595"/>
                  <a:pt x="3180668" y="2047749"/>
                  <a:pt x="3099051" y="2240714"/>
                </a:cubicBezTo>
                <a:lnTo>
                  <a:pt x="3078950" y="2282440"/>
                </a:lnTo>
                <a:lnTo>
                  <a:pt x="3148340" y="2257043"/>
                </a:lnTo>
                <a:cubicBezTo>
                  <a:pt x="3299854" y="2209917"/>
                  <a:pt x="3460946" y="2184530"/>
                  <a:pt x="3627967" y="2184530"/>
                </a:cubicBezTo>
                <a:cubicBezTo>
                  <a:pt x="3794988" y="2184530"/>
                  <a:pt x="3956080" y="2209917"/>
                  <a:pt x="4107594" y="2257043"/>
                </a:cubicBezTo>
                <a:lnTo>
                  <a:pt x="4120450" y="2261748"/>
                </a:lnTo>
                <a:lnTo>
                  <a:pt x="4110317" y="2240714"/>
                </a:lnTo>
                <a:cubicBezTo>
                  <a:pt x="4028700" y="2047749"/>
                  <a:pt x="3983567" y="1835595"/>
                  <a:pt x="3983567" y="1612900"/>
                </a:cubicBezTo>
                <a:cubicBezTo>
                  <a:pt x="3983567" y="722120"/>
                  <a:pt x="4705687" y="0"/>
                  <a:pt x="5596467" y="0"/>
                </a:cubicBezTo>
                <a:cubicBezTo>
                  <a:pt x="6487247" y="0"/>
                  <a:pt x="7209367" y="722120"/>
                  <a:pt x="7209367" y="1612900"/>
                </a:cubicBezTo>
                <a:cubicBezTo>
                  <a:pt x="7209367" y="1835595"/>
                  <a:pt x="7164235" y="2047749"/>
                  <a:pt x="7082617" y="2240714"/>
                </a:cubicBezTo>
                <a:lnTo>
                  <a:pt x="7062517" y="2282440"/>
                </a:lnTo>
                <a:lnTo>
                  <a:pt x="7131907" y="2257043"/>
                </a:lnTo>
                <a:cubicBezTo>
                  <a:pt x="7283421" y="2209917"/>
                  <a:pt x="7444513" y="2184530"/>
                  <a:pt x="7611534" y="2184530"/>
                </a:cubicBezTo>
                <a:cubicBezTo>
                  <a:pt x="8502314" y="2184530"/>
                  <a:pt x="9224434" y="2906650"/>
                  <a:pt x="9224434" y="3797430"/>
                </a:cubicBezTo>
                <a:cubicBezTo>
                  <a:pt x="9224434" y="4688210"/>
                  <a:pt x="8502314" y="5410330"/>
                  <a:pt x="7611534" y="5410330"/>
                </a:cubicBezTo>
                <a:cubicBezTo>
                  <a:pt x="6720754" y="5410330"/>
                  <a:pt x="5998634" y="4688210"/>
                  <a:pt x="5998634" y="3797430"/>
                </a:cubicBezTo>
                <a:cubicBezTo>
                  <a:pt x="5998634" y="3574735"/>
                  <a:pt x="6043767" y="3362581"/>
                  <a:pt x="6125384" y="3169617"/>
                </a:cubicBezTo>
                <a:lnTo>
                  <a:pt x="6145485" y="3127890"/>
                </a:lnTo>
                <a:lnTo>
                  <a:pt x="6076094" y="3153287"/>
                </a:lnTo>
                <a:cubicBezTo>
                  <a:pt x="5924580" y="3200413"/>
                  <a:pt x="5763488" y="3225800"/>
                  <a:pt x="5596467" y="3225800"/>
                </a:cubicBezTo>
                <a:cubicBezTo>
                  <a:pt x="5429446" y="3225800"/>
                  <a:pt x="5268354" y="3200413"/>
                  <a:pt x="5116840" y="3153287"/>
                </a:cubicBezTo>
                <a:lnTo>
                  <a:pt x="5103985" y="3148582"/>
                </a:lnTo>
                <a:lnTo>
                  <a:pt x="5114118" y="3169617"/>
                </a:lnTo>
                <a:cubicBezTo>
                  <a:pt x="5195735" y="3362582"/>
                  <a:pt x="5240867" y="3574735"/>
                  <a:pt x="5240867" y="3797430"/>
                </a:cubicBezTo>
                <a:cubicBezTo>
                  <a:pt x="5240867" y="4688210"/>
                  <a:pt x="4518747" y="5410330"/>
                  <a:pt x="3627967" y="5410330"/>
                </a:cubicBezTo>
                <a:cubicBezTo>
                  <a:pt x="2737187" y="5410330"/>
                  <a:pt x="2015067" y="4688210"/>
                  <a:pt x="2015067" y="3797430"/>
                </a:cubicBezTo>
                <a:cubicBezTo>
                  <a:pt x="2015067" y="3574735"/>
                  <a:pt x="2060200" y="3362582"/>
                  <a:pt x="2141817" y="3169617"/>
                </a:cubicBezTo>
                <a:lnTo>
                  <a:pt x="2161918" y="3127890"/>
                </a:lnTo>
                <a:lnTo>
                  <a:pt x="2092528" y="3153287"/>
                </a:lnTo>
                <a:cubicBezTo>
                  <a:pt x="1941014" y="3200413"/>
                  <a:pt x="1779921" y="3225800"/>
                  <a:pt x="1612900" y="3225800"/>
                </a:cubicBezTo>
                <a:cubicBezTo>
                  <a:pt x="722121" y="3225800"/>
                  <a:pt x="0" y="2503680"/>
                  <a:pt x="0" y="1612900"/>
                </a:cubicBezTo>
                <a:cubicBezTo>
                  <a:pt x="0" y="722120"/>
                  <a:pt x="722121" y="0"/>
                  <a:pt x="1612900" y="0"/>
                </a:cubicBezTo>
                <a:close/>
              </a:path>
            </a:pathLst>
          </a:cu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523306" y="1540427"/>
            <a:ext cx="18758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/>
              <a:t>Step 1</a:t>
            </a:r>
            <a:endParaRPr lang="zh-CN" altLang="en-US" sz="4400" b="1" dirty="0"/>
          </a:p>
        </p:txBody>
      </p:sp>
      <p:sp>
        <p:nvSpPr>
          <p:cNvPr id="13" name="文本框 12"/>
          <p:cNvSpPr txBox="1"/>
          <p:nvPr/>
        </p:nvSpPr>
        <p:spPr>
          <a:xfrm>
            <a:off x="4378168" y="3690956"/>
            <a:ext cx="18533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/>
              <a:t>Step 2</a:t>
            </a:r>
            <a:endParaRPr lang="zh-CN" altLang="en-US" sz="4400" b="1" dirty="0"/>
          </a:p>
        </p:txBody>
      </p:sp>
      <p:sp>
        <p:nvSpPr>
          <p:cNvPr id="14" name="文本框 13"/>
          <p:cNvSpPr txBox="1"/>
          <p:nvPr/>
        </p:nvSpPr>
        <p:spPr>
          <a:xfrm>
            <a:off x="8116489" y="3725510"/>
            <a:ext cx="18533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/>
              <a:t>Step 4</a:t>
            </a:r>
            <a:endParaRPr lang="zh-CN" altLang="en-US" sz="4400" b="1" dirty="0"/>
          </a:p>
        </p:txBody>
      </p:sp>
      <p:sp>
        <p:nvSpPr>
          <p:cNvPr id="15" name="文本框 14"/>
          <p:cNvSpPr txBox="1"/>
          <p:nvPr/>
        </p:nvSpPr>
        <p:spPr>
          <a:xfrm>
            <a:off x="6202516" y="1464806"/>
            <a:ext cx="18533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/>
              <a:t>Step 3</a:t>
            </a:r>
            <a:endParaRPr lang="zh-CN" altLang="en-US" sz="4400" b="1" dirty="0"/>
          </a:p>
        </p:txBody>
      </p:sp>
      <p:sp>
        <p:nvSpPr>
          <p:cNvPr id="19" name="矩形 18"/>
          <p:cNvSpPr/>
          <p:nvPr/>
        </p:nvSpPr>
        <p:spPr>
          <a:xfrm>
            <a:off x="7975916" y="4837743"/>
            <a:ext cx="2226733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/>
              <a:t>主要是想在寒假确定自己更细的方向来进行完善，寒假多接触以前工作了的小伙伴然后从各方面来更好确定职业方向。</a:t>
            </a:r>
            <a:endParaRPr lang="zh-CN" altLang="en-US" sz="1200" dirty="0"/>
          </a:p>
        </p:txBody>
      </p:sp>
      <p:sp>
        <p:nvSpPr>
          <p:cNvPr id="20" name="矩形 19"/>
          <p:cNvSpPr/>
          <p:nvPr/>
        </p:nvSpPr>
        <p:spPr>
          <a:xfrm>
            <a:off x="3115783" y="2263634"/>
            <a:ext cx="690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accent2"/>
                </a:solidFill>
                <a:cs typeface="+mn-ea"/>
                <a:sym typeface="+mn-lt"/>
              </a:rPr>
              <a:t>休息</a:t>
            </a:r>
            <a:endParaRPr lang="zh-CN" altLang="en-US" sz="2000" b="1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700633" y="2190679"/>
            <a:ext cx="690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accent2"/>
                </a:solidFill>
                <a:cs typeface="+mn-ea"/>
                <a:sym typeface="+mn-lt"/>
              </a:rPr>
              <a:t>休息</a:t>
            </a:r>
            <a:endParaRPr lang="zh-CN" altLang="en-US" sz="2000" b="1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021058" y="4403079"/>
            <a:ext cx="690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accent2"/>
                </a:solidFill>
                <a:cs typeface="+mn-ea"/>
                <a:sym typeface="+mn-lt"/>
              </a:rPr>
              <a:t>休息</a:t>
            </a:r>
            <a:endParaRPr lang="zh-CN" altLang="en-US" sz="2000" b="1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665019" y="4437633"/>
            <a:ext cx="690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accent2"/>
                </a:solidFill>
                <a:cs typeface="+mn-ea"/>
                <a:sym typeface="+mn-lt"/>
              </a:rPr>
              <a:t>反思</a:t>
            </a:r>
            <a:endParaRPr lang="zh-CN" altLang="en-US" sz="2000" b="1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24" name="等腰三角形 23"/>
          <p:cNvSpPr/>
          <p:nvPr/>
        </p:nvSpPr>
        <p:spPr>
          <a:xfrm rot="8258872">
            <a:off x="4294351" y="3532064"/>
            <a:ext cx="252946" cy="218056"/>
          </a:xfrm>
          <a:prstGeom prst="triangl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 rot="8258872">
            <a:off x="8096352" y="3532064"/>
            <a:ext cx="252946" cy="218056"/>
          </a:xfrm>
          <a:prstGeom prst="triangl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 rot="2226565">
            <a:off x="6005222" y="3532064"/>
            <a:ext cx="252946" cy="218056"/>
          </a:xfrm>
          <a:prstGeom prst="triangl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下学期展望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 dir="ou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下学期展望</a:t>
            </a:r>
            <a:endParaRPr lang="zh-CN" altLang="en-US" dirty="0"/>
          </a:p>
        </p:txBody>
      </p:sp>
      <p:sp>
        <p:nvSpPr>
          <p:cNvPr id="11" name="任意多边形 10"/>
          <p:cNvSpPr/>
          <p:nvPr/>
        </p:nvSpPr>
        <p:spPr>
          <a:xfrm>
            <a:off x="812797" y="1221697"/>
            <a:ext cx="10323629" cy="1396926"/>
          </a:xfrm>
          <a:custGeom>
            <a:avLst/>
            <a:gdLst>
              <a:gd name="connsiteX0" fmla="*/ 0 w 8128000"/>
              <a:gd name="connsiteY0" fmla="*/ 295937 h 1183746"/>
              <a:gd name="connsiteX1" fmla="*/ 7536127 w 8128000"/>
              <a:gd name="connsiteY1" fmla="*/ 295937 h 1183746"/>
              <a:gd name="connsiteX2" fmla="*/ 7536127 w 8128000"/>
              <a:gd name="connsiteY2" fmla="*/ 0 h 1183746"/>
              <a:gd name="connsiteX3" fmla="*/ 8128000 w 8128000"/>
              <a:gd name="connsiteY3" fmla="*/ 591873 h 1183746"/>
              <a:gd name="connsiteX4" fmla="*/ 7536127 w 8128000"/>
              <a:gd name="connsiteY4" fmla="*/ 1183746 h 1183746"/>
              <a:gd name="connsiteX5" fmla="*/ 7536127 w 8128000"/>
              <a:gd name="connsiteY5" fmla="*/ 887810 h 1183746"/>
              <a:gd name="connsiteX6" fmla="*/ 0 w 8128000"/>
              <a:gd name="connsiteY6" fmla="*/ 887810 h 1183746"/>
              <a:gd name="connsiteX7" fmla="*/ 0 w 8128000"/>
              <a:gd name="connsiteY7" fmla="*/ 295937 h 1183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28000" h="1183746">
                <a:moveTo>
                  <a:pt x="0" y="295937"/>
                </a:moveTo>
                <a:lnTo>
                  <a:pt x="7536127" y="295937"/>
                </a:lnTo>
                <a:lnTo>
                  <a:pt x="7536127" y="0"/>
                </a:lnTo>
                <a:lnTo>
                  <a:pt x="8128000" y="591873"/>
                </a:lnTo>
                <a:lnTo>
                  <a:pt x="7536127" y="1183746"/>
                </a:lnTo>
                <a:lnTo>
                  <a:pt x="7536127" y="887810"/>
                </a:lnTo>
                <a:lnTo>
                  <a:pt x="0" y="887810"/>
                </a:lnTo>
                <a:lnTo>
                  <a:pt x="0" y="295937"/>
                </a:lnTo>
                <a:close/>
              </a:path>
            </a:pathLst>
          </a:custGeom>
          <a:solidFill>
            <a:schemeClr val="accent3"/>
          </a:solidFill>
          <a:ln w="28575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960" tIns="356897" rIns="549936" bIns="483856" numCol="1" spcCol="1270" anchor="ctr" anchorCtr="0">
            <a:noAutofit/>
          </a:bodyPr>
          <a:lstStyle/>
          <a:p>
            <a:pPr lvl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1600" kern="1200"/>
          </a:p>
        </p:txBody>
      </p:sp>
      <p:sp>
        <p:nvSpPr>
          <p:cNvPr id="13" name="任意多边形 12"/>
          <p:cNvSpPr/>
          <p:nvPr/>
        </p:nvSpPr>
        <p:spPr>
          <a:xfrm>
            <a:off x="3992476" y="1687339"/>
            <a:ext cx="7143952" cy="1396926"/>
          </a:xfrm>
          <a:custGeom>
            <a:avLst/>
            <a:gdLst>
              <a:gd name="connsiteX0" fmla="*/ 0 w 5624576"/>
              <a:gd name="connsiteY0" fmla="*/ 295937 h 1183746"/>
              <a:gd name="connsiteX1" fmla="*/ 5032703 w 5624576"/>
              <a:gd name="connsiteY1" fmla="*/ 295937 h 1183746"/>
              <a:gd name="connsiteX2" fmla="*/ 5032703 w 5624576"/>
              <a:gd name="connsiteY2" fmla="*/ 0 h 1183746"/>
              <a:gd name="connsiteX3" fmla="*/ 5624576 w 5624576"/>
              <a:gd name="connsiteY3" fmla="*/ 591873 h 1183746"/>
              <a:gd name="connsiteX4" fmla="*/ 5032703 w 5624576"/>
              <a:gd name="connsiteY4" fmla="*/ 1183746 h 1183746"/>
              <a:gd name="connsiteX5" fmla="*/ 5032703 w 5624576"/>
              <a:gd name="connsiteY5" fmla="*/ 887810 h 1183746"/>
              <a:gd name="connsiteX6" fmla="*/ 0 w 5624576"/>
              <a:gd name="connsiteY6" fmla="*/ 887810 h 1183746"/>
              <a:gd name="connsiteX7" fmla="*/ 0 w 5624576"/>
              <a:gd name="connsiteY7" fmla="*/ 295937 h 1183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24576" h="1183746">
                <a:moveTo>
                  <a:pt x="0" y="295937"/>
                </a:moveTo>
                <a:lnTo>
                  <a:pt x="5032703" y="295937"/>
                </a:lnTo>
                <a:lnTo>
                  <a:pt x="5032703" y="0"/>
                </a:lnTo>
                <a:lnTo>
                  <a:pt x="5624576" y="591873"/>
                </a:lnTo>
                <a:lnTo>
                  <a:pt x="5032703" y="1183746"/>
                </a:lnTo>
                <a:lnTo>
                  <a:pt x="5032703" y="887810"/>
                </a:lnTo>
                <a:lnTo>
                  <a:pt x="0" y="887810"/>
                </a:lnTo>
                <a:lnTo>
                  <a:pt x="0" y="295937"/>
                </a:lnTo>
                <a:close/>
              </a:path>
            </a:pathLst>
          </a:custGeom>
          <a:solidFill>
            <a:schemeClr val="accent2"/>
          </a:solidFill>
          <a:ln w="28575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960" tIns="356897" rIns="549936" bIns="483856" numCol="1" spcCol="1270" anchor="ctr" anchorCtr="0">
            <a:noAutofit/>
          </a:bodyPr>
          <a:lstStyle/>
          <a:p>
            <a:pPr lvl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1600" kern="1200"/>
          </a:p>
        </p:txBody>
      </p:sp>
      <p:sp>
        <p:nvSpPr>
          <p:cNvPr id="15" name="任意多边形 14"/>
          <p:cNvSpPr/>
          <p:nvPr/>
        </p:nvSpPr>
        <p:spPr>
          <a:xfrm>
            <a:off x="7172155" y="2152981"/>
            <a:ext cx="3964274" cy="1396926"/>
          </a:xfrm>
          <a:custGeom>
            <a:avLst/>
            <a:gdLst>
              <a:gd name="connsiteX0" fmla="*/ 0 w 3121152"/>
              <a:gd name="connsiteY0" fmla="*/ 295937 h 1183746"/>
              <a:gd name="connsiteX1" fmla="*/ 2529279 w 3121152"/>
              <a:gd name="connsiteY1" fmla="*/ 295937 h 1183746"/>
              <a:gd name="connsiteX2" fmla="*/ 2529279 w 3121152"/>
              <a:gd name="connsiteY2" fmla="*/ 0 h 1183746"/>
              <a:gd name="connsiteX3" fmla="*/ 3121152 w 3121152"/>
              <a:gd name="connsiteY3" fmla="*/ 591873 h 1183746"/>
              <a:gd name="connsiteX4" fmla="*/ 2529279 w 3121152"/>
              <a:gd name="connsiteY4" fmla="*/ 1183746 h 1183746"/>
              <a:gd name="connsiteX5" fmla="*/ 2529279 w 3121152"/>
              <a:gd name="connsiteY5" fmla="*/ 887810 h 1183746"/>
              <a:gd name="connsiteX6" fmla="*/ 0 w 3121152"/>
              <a:gd name="connsiteY6" fmla="*/ 887810 h 1183746"/>
              <a:gd name="connsiteX7" fmla="*/ 0 w 3121152"/>
              <a:gd name="connsiteY7" fmla="*/ 295937 h 1183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21152" h="1183746">
                <a:moveTo>
                  <a:pt x="0" y="295937"/>
                </a:moveTo>
                <a:lnTo>
                  <a:pt x="2529279" y="295937"/>
                </a:lnTo>
                <a:lnTo>
                  <a:pt x="2529279" y="0"/>
                </a:lnTo>
                <a:lnTo>
                  <a:pt x="3121152" y="591873"/>
                </a:lnTo>
                <a:lnTo>
                  <a:pt x="2529279" y="1183746"/>
                </a:lnTo>
                <a:lnTo>
                  <a:pt x="2529279" y="887810"/>
                </a:lnTo>
                <a:lnTo>
                  <a:pt x="0" y="887810"/>
                </a:lnTo>
                <a:lnTo>
                  <a:pt x="0" y="295937"/>
                </a:lnTo>
                <a:close/>
              </a:path>
            </a:pathLst>
          </a:custGeom>
          <a:ln w="28575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960" tIns="356897" rIns="549936" bIns="483856" numCol="1" spcCol="1270" anchor="ctr" anchorCtr="0">
            <a:noAutofit/>
          </a:bodyPr>
          <a:lstStyle/>
          <a:p>
            <a:pPr lvl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1600" kern="1200"/>
          </a:p>
        </p:txBody>
      </p:sp>
      <p:sp>
        <p:nvSpPr>
          <p:cNvPr id="17" name="矩形 16"/>
          <p:cNvSpPr/>
          <p:nvPr/>
        </p:nvSpPr>
        <p:spPr>
          <a:xfrm>
            <a:off x="748681" y="2347671"/>
            <a:ext cx="1184275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cs typeface="+mn-ea"/>
                <a:sym typeface="+mn-lt"/>
              </a:rPr>
              <a:t>Leetcode</a:t>
            </a:r>
            <a:endParaRPr lang="en-US" altLang="zh-CN" b="1" dirty="0">
              <a:cs typeface="+mn-ea"/>
              <a:sym typeface="+mn-lt"/>
            </a:endParaRPr>
          </a:p>
          <a:p>
            <a:r>
              <a:rPr lang="zh-CN" altLang="en-US" b="1" dirty="0">
                <a:cs typeface="+mn-ea"/>
                <a:sym typeface="+mn-lt"/>
              </a:rPr>
              <a:t>刷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48681" y="2994002"/>
            <a:ext cx="2611025" cy="530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sz="1100" dirty="0">
                <a:cs typeface="+mn-ea"/>
                <a:sym typeface="+mn-lt"/>
              </a:rPr>
              <a:t>希望能掌握多一些比较常见的算法，多写代码，加强自己的代码能力</a:t>
            </a:r>
            <a:r>
              <a:rPr lang="zh-CN" altLang="en-US" sz="1100" dirty="0">
                <a:cs typeface="+mn-ea"/>
                <a:sym typeface="+mn-lt"/>
              </a:rPr>
              <a:t>。</a:t>
            </a:r>
            <a:endParaRPr lang="zh-CN" altLang="en-US" sz="1100" dirty="0"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928360" y="2857576"/>
            <a:ext cx="200406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Paper achieving</a:t>
            </a:r>
            <a:endParaRPr lang="en-US" altLang="zh-CN" dirty="0">
              <a:cs typeface="+mn-ea"/>
              <a:sym typeface="+mn-lt"/>
            </a:endParaRPr>
          </a:p>
          <a:p>
            <a:r>
              <a:rPr lang="zh-CN" altLang="en-US" b="1" dirty="0">
                <a:cs typeface="+mn-ea"/>
                <a:sym typeface="+mn-lt"/>
              </a:rPr>
              <a:t>论文复现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928360" y="3503907"/>
            <a:ext cx="2611025" cy="530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1100" dirty="0">
                <a:cs typeface="+mn-ea"/>
                <a:sym typeface="+mn-lt"/>
              </a:rPr>
              <a:t>希望可以自己复现一次别人论文实现的方法。</a:t>
            </a:r>
            <a:endParaRPr lang="zh-CN" altLang="en-US" sz="1100" dirty="0"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172155" y="3285287"/>
            <a:ext cx="177673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Deep learning</a:t>
            </a:r>
            <a:endParaRPr lang="en-US" altLang="zh-CN" b="1" dirty="0">
              <a:cs typeface="+mn-ea"/>
              <a:sym typeface="+mn-lt"/>
            </a:endParaRPr>
          </a:p>
          <a:p>
            <a:r>
              <a:rPr lang="zh-CN" altLang="en-US" b="1" dirty="0">
                <a:cs typeface="+mn-ea"/>
                <a:sym typeface="+mn-lt"/>
              </a:rPr>
              <a:t>深度学习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172155" y="3931618"/>
            <a:ext cx="2611025" cy="530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sz="1100" dirty="0">
                <a:cs typeface="+mn-ea"/>
                <a:sym typeface="+mn-lt"/>
              </a:rPr>
              <a:t>尝试进行这一方面的小</a:t>
            </a:r>
            <a:r>
              <a:rPr lang="en-US" altLang="zh-CN" sz="1100" dirty="0">
                <a:cs typeface="+mn-ea"/>
                <a:sym typeface="+mn-lt"/>
              </a:rPr>
              <a:t>demo</a:t>
            </a:r>
            <a:r>
              <a:rPr lang="zh-CN" altLang="en-US" sz="1100" dirty="0">
                <a:cs typeface="+mn-ea"/>
                <a:sym typeface="+mn-lt"/>
              </a:rPr>
              <a:t>进行实现，了解其原理，做着玩。</a:t>
            </a:r>
            <a:endParaRPr lang="zh-CN" altLang="en-US" sz="1100" dirty="0"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72152" y="1566217"/>
            <a:ext cx="468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1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160119" y="2010223"/>
            <a:ext cx="468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2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328938" y="2492670"/>
            <a:ext cx="468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3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1735138" y="2154951"/>
            <a:ext cx="8721725" cy="189230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>
                <a:cs typeface="+mn-ea"/>
                <a:sym typeface="+mn-lt"/>
              </a:rPr>
              <a:t>THANK YOU FOR WATCHING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3638550" y="4351486"/>
            <a:ext cx="4914902" cy="313932"/>
          </a:xfrm>
        </p:spPr>
        <p:txBody>
          <a:bodyPr/>
          <a:lstStyle/>
          <a:p>
            <a:r>
              <a:rPr lang="zh-CN" altLang="en-US" dirty="0">
                <a:sym typeface="+mn-lt"/>
              </a:rPr>
              <a:t>指导老师：</a:t>
            </a:r>
            <a:r>
              <a:rPr dirty="0">
                <a:sym typeface="+mn-lt"/>
              </a:rPr>
              <a:t>彭敏</a:t>
            </a:r>
            <a:r>
              <a:rPr lang="en-US" altLang="zh-CN" dirty="0">
                <a:sym typeface="+mn-lt"/>
              </a:rPr>
              <a:t>  </a:t>
            </a:r>
            <a:r>
              <a:rPr lang="zh-CN" altLang="en-US" dirty="0">
                <a:sym typeface="+mn-lt"/>
              </a:rPr>
              <a:t>报告人：梁达昌</a:t>
            </a:r>
            <a:endParaRPr lang="en-US" altLang="zh-CN" dirty="0">
              <a:sym typeface="+mn-lt"/>
            </a:endParaRP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>
          <a:xfrm>
            <a:off x="3638550" y="4702712"/>
            <a:ext cx="4914902" cy="313932"/>
          </a:xfrm>
        </p:spPr>
        <p:txBody>
          <a:bodyPr/>
          <a:lstStyle/>
          <a:p>
            <a:r>
              <a:rPr lang="en-US" altLang="zh-CN" dirty="0">
                <a:sym typeface="+mn-lt"/>
              </a:rPr>
              <a:t>PRESENTED BY Steven</a:t>
            </a:r>
            <a:endParaRPr lang="en-US" altLang="zh-CN" dirty="0">
              <a:sym typeface="+mn-lt"/>
            </a:endParaRPr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 dir="ou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模板页面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DB3B0"/>
      </a:accent1>
      <a:accent2>
        <a:srgbClr val="479796"/>
      </a:accent2>
      <a:accent3>
        <a:srgbClr val="009EB7"/>
      </a:accent3>
      <a:accent4>
        <a:srgbClr val="EDF0E9"/>
      </a:accent4>
      <a:accent5>
        <a:srgbClr val="4C4C4C"/>
      </a:accent5>
      <a:accent6>
        <a:srgbClr val="B2B2B2"/>
      </a:accent6>
      <a:hlink>
        <a:srgbClr val="0563C1"/>
      </a:hlink>
      <a:folHlink>
        <a:srgbClr val="954F72"/>
      </a:folHlink>
    </a:clrScheme>
    <a:fontScheme name="自定义 4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黄色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638</Words>
  <Application>WPS 演示</Application>
  <PresentationFormat>宽屏</PresentationFormat>
  <Paragraphs>111</Paragraphs>
  <Slides>9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宋体</vt:lpstr>
      <vt:lpstr>Wingdings</vt:lpstr>
      <vt:lpstr>Segoe UI Light</vt:lpstr>
      <vt:lpstr>微软雅黑</vt:lpstr>
      <vt:lpstr>Century Gothic</vt:lpstr>
      <vt:lpstr>Segoe UI Light</vt:lpstr>
      <vt:lpstr>Segoe Print</vt:lpstr>
      <vt:lpstr>Arial Unicode MS</vt:lpstr>
      <vt:lpstr>Calibri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5</cp:lastModifiedBy>
  <cp:revision>60</cp:revision>
  <dcterms:created xsi:type="dcterms:W3CDTF">2015-08-18T02:51:00Z</dcterms:created>
  <dcterms:modified xsi:type="dcterms:W3CDTF">2018-02-02T07:41:25Z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  <property fmtid="{D5CDD505-2E9C-101B-9397-08002B2CF9AE}" pid="3" name="KSORubyTemplateID">
    <vt:lpwstr>2</vt:lpwstr>
  </property>
</Properties>
</file>

<file path=docProps/thumbnail.jpeg>
</file>